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59" r:id="rId5"/>
    <p:sldId id="260" r:id="rId6"/>
    <p:sldId id="261" r:id="rId7"/>
    <p:sldId id="262" r:id="rId8"/>
    <p:sldId id="275" r:id="rId9"/>
    <p:sldId id="276" r:id="rId10"/>
    <p:sldId id="267" r:id="rId11"/>
    <p:sldId id="264" r:id="rId12"/>
    <p:sldId id="265" r:id="rId13"/>
    <p:sldId id="270" r:id="rId14"/>
    <p:sldId id="271" r:id="rId15"/>
    <p:sldId id="272" r:id="rId16"/>
    <p:sldId id="266" r:id="rId17"/>
    <p:sldId id="268" r:id="rId18"/>
    <p:sldId id="273" r:id="rId19"/>
    <p:sldId id="274" r:id="rId20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AEB4B9-FA5F-4756-BAD1-D1798FC96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46E7363B-2A08-49B1-A866-F586F0D49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442282F-5A4F-40AB-A477-00C0DA00E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CDC-7BA3-490C-9B87-524A43C91695}" type="datetimeFigureOut">
              <a:rPr lang="da-DK" smtClean="0"/>
              <a:t>18-01-2018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0EF0192-5F02-4B8C-9EF9-7C971B9CE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D4CB8DC-9D49-4F1C-86F4-744C142B2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122B-294D-493F-9C2E-75B16820D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5645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EEC7D6-AE08-4705-8DA8-AF4F64623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2A27999-3BD3-4596-ABE4-438037505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CEFF4D7-8E4C-4D4B-A063-9E9BA6469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CDC-7BA3-490C-9B87-524A43C91695}" type="datetimeFigureOut">
              <a:rPr lang="da-DK" smtClean="0"/>
              <a:t>18-01-2018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9671BE0-4333-4C59-906E-9EF27F323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64FE90F-4BEE-4AF0-B27B-6514E8A0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122B-294D-493F-9C2E-75B16820D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9546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586ACFD0-3F90-4D61-A252-79D1094722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65E4534-487B-4D65-888B-FFA5828E55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EBFC63C-781A-42B6-B246-C37EF3444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CDC-7BA3-490C-9B87-524A43C91695}" type="datetimeFigureOut">
              <a:rPr lang="da-DK" smtClean="0"/>
              <a:t>18-01-2018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C73BB64-6758-4387-9F94-704DD32C7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9C81CB6-AC68-4485-82EE-EE5DEAB61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122B-294D-493F-9C2E-75B16820D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746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24C7A-9067-4E30-9CE2-84391A540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4F3445E-B86C-4C96-BEEF-3EB703BE6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364C21C-F08A-4AA1-ABD9-99A91912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CDC-7BA3-490C-9B87-524A43C91695}" type="datetimeFigureOut">
              <a:rPr lang="da-DK" smtClean="0"/>
              <a:t>18-01-2018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EC99FB0-8AD1-4E68-9FFC-D299860E9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B91D8E8-544A-413F-A265-2C58BE025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122B-294D-493F-9C2E-75B16820D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391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C4BE72-CD53-4731-968A-DDA61BFCD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3F449D8-92D6-41AA-B2DC-734429340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82CB0E5-4BD9-455B-92A9-CAD737442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CDC-7BA3-490C-9B87-524A43C91695}" type="datetimeFigureOut">
              <a:rPr lang="da-DK" smtClean="0"/>
              <a:t>18-01-2018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3E1851-F48C-4251-8AB4-F1315D23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7CAE2D2-5DE9-40EB-A2B5-D31B0B819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122B-294D-493F-9C2E-75B16820D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49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E6C95C-6BD0-43BF-9015-FC1EAE32D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19E2128-A0F9-4AA4-A14C-578E73AD97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31ABBE3-4E4C-4D33-9680-D8D12491A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92F8117-C436-44FD-8BD5-490C0F14B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CDC-7BA3-490C-9B87-524A43C91695}" type="datetimeFigureOut">
              <a:rPr lang="da-DK" smtClean="0"/>
              <a:t>18-01-2018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C29341E-76E3-45FD-8C39-402373AE5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B6B517D-1ABB-45A2-AEA7-38081A1C6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122B-294D-493F-9C2E-75B16820D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1444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6055EF-92A0-407F-A64E-C02716D25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8A15C69-79B1-4585-9E41-9AD78754F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3A1368E-AC04-4DD2-95A0-EB73B2D6D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54DCD6A2-DC03-4586-8DA5-0E9E13998E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90D5451-1A81-4ECB-8FEA-891663FF60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E7B4BBCC-6873-4926-9DE0-8C1468B36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CDC-7BA3-490C-9B87-524A43C91695}" type="datetimeFigureOut">
              <a:rPr lang="da-DK" smtClean="0"/>
              <a:t>18-01-2018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EE0B11B0-39C9-4DCF-8FF9-3DE3FE97B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BCF16FA4-629C-491D-A9B9-BB69837A0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122B-294D-493F-9C2E-75B16820D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211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ED8C58-B27B-4D4B-934C-E5333ADEE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10C209F-49FF-4446-90C6-0C7C2F8FE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CDC-7BA3-490C-9B87-524A43C91695}" type="datetimeFigureOut">
              <a:rPr lang="da-DK" smtClean="0"/>
              <a:t>18-01-2018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14E8A55-8CEC-4BCA-B65C-D966326B7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DDE401D-E653-4BED-9E47-DF93B8369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122B-294D-493F-9C2E-75B16820D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373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019431EA-DEDC-4849-AC3C-A54B72FEE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CDC-7BA3-490C-9B87-524A43C91695}" type="datetimeFigureOut">
              <a:rPr lang="da-DK" smtClean="0"/>
              <a:t>18-01-2018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2787BAA1-F8B1-41E8-8771-244978A2A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0B1F6E6-F353-4DFE-A7C4-D7CA692B3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122B-294D-493F-9C2E-75B16820D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336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A9C2E0-842B-4C9B-A537-9DFDF763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7B90DF2-D62D-4674-A3B1-495E12067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2F34289-3F7C-4019-AFAA-8CEB09AD4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6B642F1-1B2E-43EE-A87F-5AF2846A3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CDC-7BA3-490C-9B87-524A43C91695}" type="datetimeFigureOut">
              <a:rPr lang="da-DK" smtClean="0"/>
              <a:t>18-01-2018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245235D-61A1-42F3-AD82-EEE8D2C6C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8A7C155-E530-41B3-8538-7D40D9A59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122B-294D-493F-9C2E-75B16820D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3608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A5062-C048-4ADF-B261-DA2731084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DFCB9712-7C83-411E-889A-9821D741FB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839B0CB-EAED-4986-8E01-A04400D83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40B7DA7-4368-45B2-A3CA-5C0986987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CDC-7BA3-490C-9B87-524A43C91695}" type="datetimeFigureOut">
              <a:rPr lang="da-DK" smtClean="0"/>
              <a:t>18-01-2018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F24FDF9-2537-4417-B360-8D36C4506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C0AC148-0F2B-433A-995E-90BDED10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0122B-294D-493F-9C2E-75B16820D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9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5CCFAC38-8D24-4DA0-A819-03ADCD73A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A275958-2828-40A7-8C59-A004F20ED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1632502-8C8D-4DDD-96C3-7DFD12D593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FCCDC-7BA3-490C-9B87-524A43C91695}" type="datetimeFigureOut">
              <a:rPr lang="da-DK" smtClean="0"/>
              <a:t>18-01-2018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3CBDD62-6661-435A-84C0-4FFCB8B9E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ABA3654-1FC7-4E41-916C-3A467034F1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0122B-294D-493F-9C2E-75B16820DBB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5774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ACB303-D4C6-4C8B-B648-5C8F500650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09737"/>
          </a:xfrm>
        </p:spPr>
        <p:txBody>
          <a:bodyPr>
            <a:noAutofit/>
          </a:bodyPr>
          <a:lstStyle/>
          <a:p>
            <a:r>
              <a:rPr lang="da-DK" dirty="0" err="1">
                <a:latin typeface="Arial" panose="020B0604020202020204" pitchFamily="34" charset="0"/>
                <a:cs typeface="Arial" panose="020B0604020202020204" pitchFamily="34" charset="0"/>
              </a:rPr>
              <a:t>Spondylodese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 &amp; Dekompression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319A42D-B260-4F18-A931-5C5D39BC5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09900"/>
            <a:ext cx="9144000" cy="2247900"/>
          </a:xfrm>
        </p:spPr>
        <p:txBody>
          <a:bodyPr>
            <a:normAutofit fontScale="92500" lnSpcReduction="20000"/>
          </a:bodyPr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Ortopædisk </a:t>
            </a:r>
            <a:r>
              <a:rPr lang="da-DK" dirty="0" err="1">
                <a:latin typeface="Arial" panose="020B0604020202020204" pitchFamily="34" charset="0"/>
                <a:cs typeface="Arial" panose="020B0604020202020204" pitchFamily="34" charset="0"/>
              </a:rPr>
              <a:t>GenoptræningsCenter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Aarhus kommune.</a:t>
            </a:r>
          </a:p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Helle Foldager Larsen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Lisa Rønne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Henriette Gam Rasmussen</a:t>
            </a:r>
          </a:p>
        </p:txBody>
      </p:sp>
    </p:spTree>
    <p:extLst>
      <p:ext uri="{BB962C8B-B14F-4D97-AF65-F5344CB8AC3E}">
        <p14:creationId xmlns:p14="http://schemas.microsoft.com/office/powerpoint/2010/main" val="1269447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ADCFD5-A9FD-4170-A2CB-E978E7E7CE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4701"/>
            <a:ext cx="9144000" cy="787399"/>
          </a:xfrm>
        </p:spPr>
        <p:txBody>
          <a:bodyPr>
            <a:normAutofit/>
          </a:bodyPr>
          <a:lstStyle/>
          <a:p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Vævsheling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479AEC2-4A83-4F08-A99F-3054B25D9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3400"/>
            <a:ext cx="9144000" cy="4064000"/>
          </a:xfrm>
        </p:spPr>
        <p:txBody>
          <a:bodyPr>
            <a:normAutofit/>
          </a:bodyPr>
          <a:lstStyle/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Hud: ca. 2 uger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Muskelfibre: ca. 6-8 uger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Knogle: ca. 6-8 uger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Allograft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Autograft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(knoglemasse): ca. 3 mdr.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Ligamenter: 9-12 mdr.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Nervevæv: 12 mdr. (+/-)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133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CBB7EF-CCA7-427C-BF99-265CC7C3E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2675"/>
          </a:xfrm>
        </p:spPr>
        <p:txBody>
          <a:bodyPr>
            <a:normAutofit/>
          </a:bodyPr>
          <a:lstStyle/>
          <a:p>
            <a:pPr algn="ctr"/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Genoptræningsplaner (GOP):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B5B468-D181-4F49-976B-C9AFAC3B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400"/>
            <a:ext cx="10515600" cy="49276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a-DK" i="1" u="sng" dirty="0">
                <a:latin typeface="Arial" panose="020B0604020202020204" pitchFamily="34" charset="0"/>
                <a:cs typeface="Arial" panose="020B0604020202020204" pitchFamily="34" charset="0"/>
              </a:rPr>
              <a:t>Neurokirurgisk afdeling, Aarhus sygehus:</a:t>
            </a:r>
          </a:p>
          <a:p>
            <a:pPr>
              <a:lnSpc>
                <a:spcPct val="120000"/>
              </a:lnSpc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Skal </a:t>
            </a:r>
            <a:r>
              <a:rPr lang="da-DK" u="sng" dirty="0">
                <a:latin typeface="Arial" panose="020B0604020202020204" pitchFamily="34" charset="0"/>
                <a:cs typeface="Arial" panose="020B0604020202020204" pitchFamily="34" charset="0"/>
              </a:rPr>
              <a:t>altid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 til 3 måneders kontrol </a:t>
            </a:r>
            <a:r>
              <a:rPr lang="da-DK" u="sng" dirty="0">
                <a:latin typeface="Arial" panose="020B0604020202020204" pitchFamily="34" charset="0"/>
                <a:cs typeface="Arial" panose="020B0604020202020204" pitchFamily="34" charset="0"/>
              </a:rPr>
              <a:t>inden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 opstart af genoptræningen.</a:t>
            </a:r>
          </a:p>
          <a:p>
            <a:pPr>
              <a:lnSpc>
                <a:spcPct val="120000"/>
              </a:lnSpc>
            </a:pP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da-DK" i="1" u="sng" dirty="0">
                <a:latin typeface="Arial" panose="020B0604020202020204" pitchFamily="34" charset="0"/>
                <a:cs typeface="Arial" panose="020B0604020202020204" pitchFamily="34" charset="0"/>
              </a:rPr>
              <a:t>Ortopædkirurgisk afdeling, Aarhus sygehus:</a:t>
            </a:r>
          </a:p>
          <a:p>
            <a:pPr>
              <a:lnSpc>
                <a:spcPct val="120000"/>
              </a:lnSpc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Der er anført i GOP hvorvidt borger skal til kontrol </a:t>
            </a:r>
            <a:r>
              <a:rPr lang="da-DK" u="sng" dirty="0">
                <a:latin typeface="Arial" panose="020B0604020202020204" pitchFamily="34" charset="0"/>
                <a:cs typeface="Arial" panose="020B0604020202020204" pitchFamily="34" charset="0"/>
              </a:rPr>
              <a:t>inden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 genoptræningsstart. Ofte må de starte 3 måneder postoperativt uanset kontrol eller ej (nogle kommer først til kontrol 3,5 - 4 måneder postoperativt). Tjek GOP.</a:t>
            </a:r>
          </a:p>
          <a:p>
            <a:endParaRPr lang="da-DK" dirty="0"/>
          </a:p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611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E7F3A5-3CB0-4335-B2FB-27AC558BEF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711201"/>
            <a:ext cx="9525000" cy="698499"/>
          </a:xfrm>
        </p:spPr>
        <p:txBody>
          <a:bodyPr>
            <a:normAutofit/>
          </a:bodyPr>
          <a:lstStyle/>
          <a:p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Genoptræningsplaner (GOP):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DB7FF00-E7D2-4FED-913E-2B8554B04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8700" y="1409700"/>
            <a:ext cx="9639300" cy="5092700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20000"/>
              </a:lnSpc>
            </a:pPr>
            <a:r>
              <a:rPr lang="da-DK" sz="3600" i="1" u="sng" dirty="0">
                <a:latin typeface="Arial" panose="020B0604020202020204" pitchFamily="34" charset="0"/>
                <a:cs typeface="Arial" panose="020B0604020202020204" pitchFamily="34" charset="0"/>
              </a:rPr>
              <a:t>OPA (</a:t>
            </a:r>
            <a:r>
              <a:rPr lang="da-DK" sz="3600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Capio</a:t>
            </a:r>
            <a:r>
              <a:rPr lang="da-DK" sz="3600" i="1" u="sng" dirty="0">
                <a:latin typeface="Arial" panose="020B0604020202020204" pitchFamily="34" charset="0"/>
                <a:cs typeface="Arial" panose="020B0604020202020204" pitchFamily="34" charset="0"/>
              </a:rPr>
              <a:t> CFR):</a:t>
            </a:r>
            <a:endParaRPr lang="da-DK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a-DK" sz="3600" dirty="0">
                <a:latin typeface="Arial" panose="020B0604020202020204" pitchFamily="34" charset="0"/>
                <a:cs typeface="Arial" panose="020B0604020202020204" pitchFamily="34" charset="0"/>
              </a:rPr>
              <a:t>Nogle borgere må starte rolig genoptræning efter 6 uger (mht. restriktioner). Borger kan instrueres i flere øvelser (til selvtræning hjemme frem til 3 måneder  Post-OP.) ved første gangs samtalen. Opstart yderligere aktiv genoptræning 3 måneder efter operation.</a:t>
            </a:r>
          </a:p>
          <a:p>
            <a:pPr marL="571500" lvl="0" indent="-5715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a-DK" sz="3600" dirty="0">
                <a:latin typeface="Arial" panose="020B0604020202020204" pitchFamily="34" charset="0"/>
                <a:cs typeface="Arial" panose="020B0604020202020204" pitchFamily="34" charset="0"/>
              </a:rPr>
              <a:t>Nogle borger, må først starte genoptræning 4 måneder postoperativt/</a:t>
            </a:r>
            <a:r>
              <a:rPr lang="da-DK" sz="3600" u="sng" dirty="0">
                <a:latin typeface="Arial" panose="020B0604020202020204" pitchFamily="34" charset="0"/>
                <a:cs typeface="Arial" panose="020B0604020202020204" pitchFamily="34" charset="0"/>
              </a:rPr>
              <a:t>efter</a:t>
            </a:r>
            <a:r>
              <a:rPr lang="da-DK" sz="3600" dirty="0">
                <a:latin typeface="Arial" panose="020B0604020202020204" pitchFamily="34" charset="0"/>
                <a:cs typeface="Arial" panose="020B0604020202020204" pitchFamily="34" charset="0"/>
              </a:rPr>
              <a:t> kontrol (typisk efter operation ved Cody Bünger). </a:t>
            </a:r>
          </a:p>
          <a:p>
            <a:pPr lvl="0" algn="l">
              <a:lnSpc>
                <a:spcPct val="120000"/>
              </a:lnSpc>
            </a:pPr>
            <a:endParaRPr lang="da-DK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da-DK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a-DK" sz="3600" i="1" u="sng" dirty="0">
                <a:latin typeface="Arial" panose="020B0604020202020204" pitchFamily="34" charset="0"/>
                <a:cs typeface="Arial" panose="020B0604020202020204" pitchFamily="34" charset="0"/>
              </a:rPr>
              <a:t>Silkeborg sygehus:</a:t>
            </a:r>
            <a:endParaRPr lang="da-DK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a-DK" sz="3600" dirty="0">
                <a:latin typeface="Arial" panose="020B0604020202020204" pitchFamily="34" charset="0"/>
                <a:cs typeface="Arial" panose="020B0604020202020204" pitchFamily="34" charset="0"/>
              </a:rPr>
              <a:t>Der er anført i GOP hvorvidt borger skal til kontrol inden genoptræningsstart. Ofte må de starte efter 3 måneder uanset kontrol eller ej (nogle kommer først til kontrol 3.5 - 4 måneder postoperativt). Tjek GOP.</a:t>
            </a:r>
          </a:p>
          <a:p>
            <a:pPr algn="l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78937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8B5CC9-E64F-43BA-A3E1-FA3A6EA9D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3600" y="431801"/>
            <a:ext cx="9804400" cy="685799"/>
          </a:xfrm>
        </p:spPr>
        <p:txBody>
          <a:bodyPr>
            <a:noAutofit/>
          </a:bodyPr>
          <a:lstStyle/>
          <a:p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Første gangs samtale/undersøgelse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DED7F51-3E12-4DB8-B293-691CACB1ED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270000"/>
            <a:ext cx="9740900" cy="5321300"/>
          </a:xfrm>
        </p:spPr>
        <p:txBody>
          <a:bodyPr>
            <a:normAutofit lnSpcReduction="10000"/>
          </a:bodyPr>
          <a:lstStyle/>
          <a:p>
            <a:r>
              <a:rPr lang="da-DK" sz="2800" dirty="0">
                <a:latin typeface="Arial" panose="020B0604020202020204" pitchFamily="34" charset="0"/>
                <a:cs typeface="Arial" panose="020B0604020202020204" pitchFamily="34" charset="0"/>
              </a:rPr>
              <a:t>Vi møder borger 6 uger postoperativt.</a:t>
            </a:r>
          </a:p>
          <a:p>
            <a:pPr lvl="0" algn="l"/>
            <a:r>
              <a:rPr lang="da-DK" sz="2500" dirty="0">
                <a:latin typeface="Arial" panose="020B0604020202020204" pitchFamily="34" charset="0"/>
                <a:cs typeface="Arial" panose="020B0604020202020204" pitchFamily="34" charset="0"/>
              </a:rPr>
              <a:t>Anamnese:</a:t>
            </a:r>
          </a:p>
          <a:p>
            <a:pPr marL="342900" lvl="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da-DK" sz="2500" dirty="0">
                <a:latin typeface="Arial" panose="020B0604020202020204" pitchFamily="34" charset="0"/>
                <a:cs typeface="Arial" panose="020B0604020202020204" pitchFamily="34" charset="0"/>
              </a:rPr>
              <a:t>Fysisk og psykisk</a:t>
            </a:r>
          </a:p>
          <a:p>
            <a:pPr marL="342900" lvl="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da-DK" sz="2500" dirty="0">
                <a:latin typeface="Arial" panose="020B0604020202020204" pitchFamily="34" charset="0"/>
                <a:cs typeface="Arial" panose="020B0604020202020204" pitchFamily="34" charset="0"/>
              </a:rPr>
              <a:t>Aktuelle symptomer – koble til normalt helingsforløb</a:t>
            </a:r>
          </a:p>
          <a:p>
            <a:pPr marL="342900" lvl="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da-DK" sz="2500" dirty="0">
                <a:latin typeface="Arial" panose="020B0604020202020204" pitchFamily="34" charset="0"/>
                <a:cs typeface="Arial" panose="020B0604020202020204" pitchFamily="34" charset="0"/>
              </a:rPr>
              <a:t>Anvendelse af smertestillende medicin</a:t>
            </a:r>
          </a:p>
          <a:p>
            <a:pPr marL="342900" lvl="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da-DK" sz="2500" dirty="0">
                <a:latin typeface="Arial" panose="020B0604020202020204" pitchFamily="34" charset="0"/>
                <a:cs typeface="Arial" panose="020B0604020202020204" pitchFamily="34" charset="0"/>
              </a:rPr>
              <a:t>Funktionsniveau– muligheder og begrænsninger – har borger balance mellem aktivitet og hvile</a:t>
            </a:r>
          </a:p>
          <a:p>
            <a:pPr marL="342900" lvl="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da-DK" sz="2500" dirty="0">
                <a:latin typeface="Arial" panose="020B0604020202020204" pitchFamily="34" charset="0"/>
                <a:cs typeface="Arial" panose="020B0604020202020204" pitchFamily="34" charset="0"/>
              </a:rPr>
              <a:t>Netværk</a:t>
            </a:r>
          </a:p>
          <a:p>
            <a:pPr lvl="0" algn="l">
              <a:lnSpc>
                <a:spcPct val="170000"/>
              </a:lnSpc>
            </a:pPr>
            <a:endParaRPr lang="da-DK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92548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8222DA-5BD8-4DB5-8C04-6E1F67A44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0" y="647701"/>
            <a:ext cx="9652000" cy="736599"/>
          </a:xfrm>
        </p:spPr>
        <p:txBody>
          <a:bodyPr>
            <a:normAutofit/>
          </a:bodyPr>
          <a:lstStyle/>
          <a:p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Førstegangssamtale/undersøgelse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8C5B2D3-A840-4921-A46F-D4049EB06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638300"/>
            <a:ext cx="9525000" cy="4813300"/>
          </a:xfrm>
        </p:spPr>
        <p:txBody>
          <a:bodyPr>
            <a:normAutofit fontScale="85000" lnSpcReduction="10000"/>
          </a:bodyPr>
          <a:lstStyle/>
          <a:p>
            <a:pPr marL="342900" lvl="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Fritid – fokus på at vende tilbage til dét du plejer</a:t>
            </a:r>
          </a:p>
          <a:p>
            <a:pPr marL="342900" lvl="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Hvilestillinger –  vejledning og anbefalinger. Få fokus på den smertestillende effekt herved</a:t>
            </a:r>
          </a:p>
          <a:p>
            <a:pPr marL="342900" lvl="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Forventninger til forløb og info om vores forløb – afstemning og målsætning</a:t>
            </a:r>
          </a:p>
          <a:p>
            <a:pPr marL="342900" lvl="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PSFS (person specifik funktions skala), målsætning</a:t>
            </a:r>
          </a:p>
          <a:p>
            <a:pPr marL="342900" lvl="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Tidsperspektiv af et normalt forløb postoperativt – italesætte at der er tale om et langvarigt forløb og oftest også behov for egen supplerende træning efter endt forløb hos os – begynde at inspirere til egen træning på sigt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57928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94797B-EEDB-4636-8EA1-5A06EBDFD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73101"/>
            <a:ext cx="9144000" cy="990599"/>
          </a:xfrm>
        </p:spPr>
        <p:txBody>
          <a:bodyPr/>
          <a:lstStyle/>
          <a:p>
            <a:r>
              <a:rPr lang="da-DK" dirty="0"/>
              <a:t>Objektiv undersøgelse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AB13D29-AF3E-434D-BE2F-B092D5A174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49500"/>
            <a:ext cx="9144000" cy="3860800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dirty="0"/>
              <a:t>Generel inspektion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dirty="0"/>
              <a:t>Holdningsinspektion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da-DK" dirty="0" err="1"/>
              <a:t>Cicatrice</a:t>
            </a:r>
            <a:r>
              <a:rPr lang="da-DK" dirty="0"/>
              <a:t>/infektion (korset af/på).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da-DK" dirty="0"/>
              <a:t>Tå/hæl stand, knæbøjning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dirty="0"/>
              <a:t>Et bens balance/</a:t>
            </a:r>
            <a:r>
              <a:rPr lang="da-DK" dirty="0" err="1"/>
              <a:t>trendelenburg</a:t>
            </a:r>
            <a:endParaRPr lang="da-DK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da-DK" dirty="0"/>
              <a:t>Ganganalyse (overordnet)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da-DK" dirty="0"/>
              <a:t>Generelle forflytninger: til siddende, til briks, vendinger (puder, pøller til hvilestillinger) osv.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da-DK" dirty="0"/>
              <a:t>Evt. afprøve motionscykel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da-DK" dirty="0"/>
              <a:t>Evt. opfølge øvelser fra hospitalet </a:t>
            </a:r>
          </a:p>
          <a:p>
            <a:pPr algn="l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22486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F2C8DF-8B99-4A2E-99E2-62B379A1F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Kroppens og borgers reaktioner på operation: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FD38462-99AA-49EC-81F8-A6F7D2AC6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a-DK" dirty="0"/>
              <a:t>Smerter, hævelse, bevægeindskrænkning</a:t>
            </a:r>
          </a:p>
          <a:p>
            <a:pPr lvl="0"/>
            <a:r>
              <a:rPr lang="da-DK" dirty="0"/>
              <a:t>Smertestillende medicin</a:t>
            </a:r>
          </a:p>
          <a:p>
            <a:pPr lvl="0"/>
            <a:r>
              <a:rPr lang="da-DK" dirty="0"/>
              <a:t>Årsager til operation – tidligere (flere) operationer</a:t>
            </a:r>
          </a:p>
          <a:p>
            <a:pPr lvl="0"/>
            <a:r>
              <a:rPr lang="da-DK" dirty="0"/>
              <a:t>Forløbet er præget af udsving - Fokus på balance mellem aktivitet og hvile</a:t>
            </a:r>
          </a:p>
          <a:p>
            <a:pPr lvl="0"/>
            <a:r>
              <a:rPr lang="da-DK" dirty="0"/>
              <a:t>Udstrålende symptomer op til 1 år postoperativt</a:t>
            </a:r>
          </a:p>
          <a:p>
            <a:pPr lvl="0"/>
            <a:r>
              <a:rPr lang="da-DK" dirty="0"/>
              <a:t>Sjældent vi har haft behov for ekstra kontrol</a:t>
            </a:r>
          </a:p>
          <a:p>
            <a:pPr lvl="0"/>
            <a:r>
              <a:rPr lang="da-DK" dirty="0"/>
              <a:t>Bekymring hos borger- info vedr. normale reaktioner med </a:t>
            </a:r>
            <a:r>
              <a:rPr lang="da-DK"/>
              <a:t>smerte osv.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18136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C266A-4589-4701-AFE5-94EC2AD26B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62001"/>
            <a:ext cx="9144000" cy="1003299"/>
          </a:xfrm>
        </p:spPr>
        <p:txBody>
          <a:bodyPr/>
          <a:lstStyle/>
          <a:p>
            <a:r>
              <a:rPr lang="da-DK" dirty="0"/>
              <a:t>Gruppeopgave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318320E-96CE-49BA-B3D4-0ECA773E20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5800"/>
            <a:ext cx="9144000" cy="4229100"/>
          </a:xfrm>
        </p:spPr>
        <p:txBody>
          <a:bodyPr>
            <a:normAutofit/>
          </a:bodyPr>
          <a:lstStyle/>
          <a:p>
            <a:pPr algn="l"/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3 forskellige genoptræningsplaner (cases) </a:t>
            </a:r>
          </a:p>
          <a:p>
            <a:pPr algn="l"/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b="1" dirty="0">
                <a:latin typeface="Arial" panose="020B0604020202020204" pitchFamily="34" charset="0"/>
                <a:cs typeface="Arial" panose="020B0604020202020204" pitchFamily="34" charset="0"/>
              </a:rPr>
              <a:t>Gruppeopgave:</a:t>
            </a:r>
          </a:p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Hvordan opbygges et forløb, hvad er vigtigt til denne målgruppe.</a:t>
            </a:r>
          </a:p>
          <a:p>
            <a:pPr algn="l"/>
            <a:r>
              <a:rPr lang="da-DK" u="sng" dirty="0">
                <a:latin typeface="Arial" panose="020B0604020202020204" pitchFamily="34" charset="0"/>
                <a:cs typeface="Arial" panose="020B0604020202020204" pitchFamily="34" charset="0"/>
              </a:rPr>
              <a:t>Med fokus på: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1: Indhold i træningen: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2: Funktion i hverdagen: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3: Smertehåndtering: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da-DK" dirty="0"/>
          </a:p>
          <a:p>
            <a:pPr algn="l"/>
            <a:endParaRPr lang="da-DK" dirty="0"/>
          </a:p>
          <a:p>
            <a:pPr algn="l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0570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744DE1-A299-48C0-BEE5-AB56DD5B3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5175"/>
          </a:xfrm>
        </p:spPr>
        <p:txBody>
          <a:bodyPr/>
          <a:lstStyle/>
          <a:p>
            <a:pPr algn="ctr"/>
            <a:r>
              <a:rPr lang="da-DK" dirty="0"/>
              <a:t>Vores tilgang og andre muligheder: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F8D050D-3421-4C39-9FBF-1BD4D61AB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5401"/>
            <a:ext cx="10515600" cy="534670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da-DK" dirty="0"/>
              <a:t>Vores tilgang:</a:t>
            </a:r>
          </a:p>
          <a:p>
            <a:pPr lvl="0"/>
            <a:r>
              <a:rPr lang="da-DK" dirty="0"/>
              <a:t>Første undersøgelse 6 uger postoperativt</a:t>
            </a:r>
          </a:p>
          <a:p>
            <a:pPr lvl="0"/>
            <a:r>
              <a:rPr lang="da-DK" dirty="0"/>
              <a:t>Teori 1 + 2 henholdsvis 8 og 10 uger postoperativt. Indholdet i teori undervisningen, er det vi har gennemgået i dag</a:t>
            </a:r>
          </a:p>
          <a:p>
            <a:pPr lvl="0"/>
            <a:r>
              <a:rPr lang="da-DK" dirty="0"/>
              <a:t>Holdstart 12 uger postoperativt -forløb på 7 gange af 45 min. med løbende optag. (styrke, udholdenhed, kondition, balance, afspænding, smertehåndtering, refleksion)</a:t>
            </a:r>
          </a:p>
          <a:p>
            <a:pPr lvl="0"/>
            <a:endParaRPr lang="da-DK" dirty="0"/>
          </a:p>
          <a:p>
            <a:pPr marL="0" lvl="0" indent="0">
              <a:buNone/>
            </a:pPr>
            <a:r>
              <a:rPr lang="da-DK" dirty="0"/>
              <a:t>Andre muligheder:</a:t>
            </a:r>
          </a:p>
          <a:p>
            <a:pPr lvl="0"/>
            <a:r>
              <a:rPr lang="da-DK" dirty="0"/>
              <a:t>Henvise til smerteklinik/Center for sundhedsforløb (smerteforløb).</a:t>
            </a:r>
          </a:p>
          <a:p>
            <a:pPr lvl="0"/>
            <a:r>
              <a:rPr lang="da-DK" dirty="0"/>
              <a:t>Bassin Møllestien.</a:t>
            </a:r>
          </a:p>
          <a:p>
            <a:pPr lvl="0"/>
            <a:r>
              <a:rPr lang="da-DK" dirty="0"/>
              <a:t>Vi giver sjældent bassin, akupunktur, </a:t>
            </a:r>
            <a:r>
              <a:rPr lang="da-DK" dirty="0" err="1"/>
              <a:t>kinesiotape</a:t>
            </a:r>
            <a:r>
              <a:rPr lang="da-DK" dirty="0"/>
              <a:t> og manuel behandling.</a:t>
            </a:r>
          </a:p>
          <a:p>
            <a:pPr marL="0" lv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19664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0B2D90-AFF6-47BD-9D70-E48B60EE6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28837"/>
          </a:xfrm>
        </p:spPr>
        <p:txBody>
          <a:bodyPr>
            <a:normAutofit/>
          </a:bodyPr>
          <a:lstStyle/>
          <a:p>
            <a:r>
              <a:rPr lang="da-DK" sz="8800" dirty="0">
                <a:latin typeface="Arial" panose="020B0604020202020204" pitchFamily="34" charset="0"/>
                <a:cs typeface="Arial" panose="020B0604020202020204" pitchFamily="34" charset="0"/>
              </a:rPr>
              <a:t>Tak for i dag </a:t>
            </a:r>
            <a:r>
              <a:rPr lang="da-DK" sz="8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da-DK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CAAF5A3-2975-436E-90BC-5D023590FD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48100"/>
            <a:ext cx="9144000" cy="1892300"/>
          </a:xfrm>
        </p:spPr>
        <p:txBody>
          <a:bodyPr>
            <a:normAutofit/>
          </a:bodyPr>
          <a:lstStyle/>
          <a:p>
            <a:pPr algn="l"/>
            <a:endParaRPr lang="da-DK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715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09D27B-1F89-49D7-86E5-B4600208C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9401"/>
            <a:ext cx="9144000" cy="596899"/>
          </a:xfrm>
        </p:spPr>
        <p:txBody>
          <a:bodyPr>
            <a:normAutofit fontScale="90000"/>
          </a:bodyPr>
          <a:lstStyle/>
          <a:p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Dagens program: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719B958-5AD2-4979-B4A3-FA0E389C8A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76300"/>
            <a:ext cx="9144000" cy="5816600"/>
          </a:xfrm>
        </p:spPr>
        <p:txBody>
          <a:bodyPr>
            <a:noAutofit/>
          </a:bodyPr>
          <a:lstStyle/>
          <a:p>
            <a:pPr marL="571500" indent="-5715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Operationstyper:</a:t>
            </a:r>
          </a:p>
          <a:p>
            <a:pPr lvl="0" algn="l">
              <a:lnSpc>
                <a:spcPct val="120000"/>
              </a:lnSpc>
            </a:pP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Dese</a:t>
            </a: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: instrumenteret og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uinstrumenteret</a:t>
            </a:r>
            <a:endParaRPr lang="da-DK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20000"/>
              </a:lnSpc>
            </a:pP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	- Dekompression</a:t>
            </a:r>
          </a:p>
          <a:p>
            <a:pPr marL="571500" indent="-5715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Restriktioner:</a:t>
            </a:r>
          </a:p>
          <a:p>
            <a:pPr lvl="0" algn="l">
              <a:lnSpc>
                <a:spcPct val="120000"/>
              </a:lnSpc>
            </a:pP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Dese</a:t>
            </a:r>
            <a:endParaRPr lang="da-DK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20000"/>
              </a:lnSpc>
            </a:pP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	- Dekompression </a:t>
            </a:r>
          </a:p>
          <a:p>
            <a:pPr lvl="0" algn="l">
              <a:lnSpc>
                <a:spcPct val="120000"/>
              </a:lnSpc>
            </a:pP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	- Ryg fraktur, konservativt behandlet.</a:t>
            </a:r>
          </a:p>
          <a:p>
            <a:pPr marL="571500" indent="-5715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Vævsheling</a:t>
            </a:r>
          </a:p>
          <a:p>
            <a:pPr marL="571500" indent="-5715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Genoptræningsplaner fra forskellige sygehuse</a:t>
            </a:r>
          </a:p>
          <a:p>
            <a:pPr marL="571500" indent="-5715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Forløb på Ortopædisk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GenoptræningsCenter</a:t>
            </a:r>
            <a:endParaRPr lang="da-DK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Kroppens reaktioner på operationen</a:t>
            </a:r>
          </a:p>
          <a:p>
            <a:pPr marL="571500" indent="-5715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Gruppearbejde</a:t>
            </a:r>
          </a:p>
          <a:p>
            <a:pPr marL="571500" indent="-5715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(Vores tilgang og andre muligheder)</a:t>
            </a:r>
            <a:endParaRPr lang="da-DK" sz="1800" dirty="0"/>
          </a:p>
        </p:txBody>
      </p:sp>
    </p:spTree>
    <p:extLst>
      <p:ext uri="{BB962C8B-B14F-4D97-AF65-F5344CB8AC3E}">
        <p14:creationId xmlns:p14="http://schemas.microsoft.com/office/powerpoint/2010/main" val="3211938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4E3F96-FD4F-4703-9DEC-7B1B6EC597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19137"/>
          </a:xfrm>
        </p:spPr>
        <p:txBody>
          <a:bodyPr>
            <a:noAutofit/>
          </a:bodyPr>
          <a:lstStyle/>
          <a:p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Operationstyper</a:t>
            </a:r>
            <a:r>
              <a:rPr lang="da-DK" sz="4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A9C2E5E-DF56-4D2F-85F5-2D616D212F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68500"/>
            <a:ext cx="9144000" cy="3289300"/>
          </a:xfrm>
        </p:spPr>
        <p:txBody>
          <a:bodyPr/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da-DK" sz="4000" dirty="0" err="1">
                <a:latin typeface="Arial" panose="020B0604020202020204" pitchFamily="34" charset="0"/>
                <a:cs typeface="Arial" panose="020B0604020202020204" pitchFamily="34" charset="0"/>
              </a:rPr>
              <a:t>Dese</a:t>
            </a:r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l"/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- Instrumenteret </a:t>
            </a:r>
          </a:p>
          <a:p>
            <a:pPr lvl="1" algn="l"/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da-DK" sz="4000" dirty="0" err="1">
                <a:latin typeface="Arial" panose="020B0604020202020204" pitchFamily="34" charset="0"/>
                <a:cs typeface="Arial" panose="020B0604020202020204" pitchFamily="34" charset="0"/>
              </a:rPr>
              <a:t>Uinstrumenteret</a:t>
            </a:r>
            <a:endParaRPr lang="da-DK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l"/>
            <a:endParaRPr lang="da-DK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Dekompression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12364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99A17C-1914-433E-895C-6C87A1EA0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2675"/>
          </a:xfrm>
        </p:spPr>
        <p:txBody>
          <a:bodyPr/>
          <a:lstStyle/>
          <a:p>
            <a:pPr algn="ctr"/>
            <a:r>
              <a:rPr lang="da-DK" dirty="0" err="1"/>
              <a:t>Spondylodese</a:t>
            </a:r>
            <a:endParaRPr lang="da-DK" dirty="0"/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A8017436-F0A6-4DDC-B45D-04547EB76C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371" y="1322615"/>
            <a:ext cx="7396843" cy="4702628"/>
          </a:xfrm>
        </p:spPr>
      </p:pic>
    </p:spTree>
    <p:extLst>
      <p:ext uri="{BB962C8B-B14F-4D97-AF65-F5344CB8AC3E}">
        <p14:creationId xmlns:p14="http://schemas.microsoft.com/office/powerpoint/2010/main" val="229579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87571A-C1A1-4811-9575-98422D504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err="1"/>
              <a:t>Spondylodese</a:t>
            </a:r>
            <a:endParaRPr lang="da-DK" dirty="0"/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09563764-BD7B-448E-9E11-8C45458A8A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338943"/>
            <a:ext cx="6449785" cy="4914900"/>
          </a:xfrm>
        </p:spPr>
      </p:pic>
    </p:spTree>
    <p:extLst>
      <p:ext uri="{BB962C8B-B14F-4D97-AF65-F5344CB8AC3E}">
        <p14:creationId xmlns:p14="http://schemas.microsoft.com/office/powerpoint/2010/main" val="3411819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58ECCC-F8B2-4B34-9005-EBCC88A5D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err="1"/>
              <a:t>Spondylodese</a:t>
            </a:r>
            <a:endParaRPr lang="da-DK" dirty="0"/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6305E0D0-0005-4994-81E3-D58101C18B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6486" y="1502229"/>
            <a:ext cx="6809014" cy="4620986"/>
          </a:xfrm>
        </p:spPr>
      </p:pic>
    </p:spTree>
    <p:extLst>
      <p:ext uri="{BB962C8B-B14F-4D97-AF65-F5344CB8AC3E}">
        <p14:creationId xmlns:p14="http://schemas.microsoft.com/office/powerpoint/2010/main" val="368044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B2A8D4-B05D-435D-8A0F-CF6ED79701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5171"/>
            <a:ext cx="9144000" cy="803729"/>
          </a:xfrm>
        </p:spPr>
        <p:txBody>
          <a:bodyPr>
            <a:normAutofit/>
          </a:bodyPr>
          <a:lstStyle/>
          <a:p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Restriktioner: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7D9E85B-4D22-4EF3-AFC1-CC1B50A84C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85900"/>
            <a:ext cx="9144000" cy="37719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3600" dirty="0" err="1">
                <a:latin typeface="Arial" panose="020B0604020202020204" pitchFamily="34" charset="0"/>
                <a:cs typeface="Arial" panose="020B0604020202020204" pitchFamily="34" charset="0"/>
              </a:rPr>
              <a:t>Dese</a:t>
            </a:r>
            <a:endParaRPr lang="da-DK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a-DK" sz="3600" dirty="0">
                <a:latin typeface="Arial" panose="020B0604020202020204" pitchFamily="34" charset="0"/>
                <a:cs typeface="Arial" panose="020B0604020202020204" pitchFamily="34" charset="0"/>
              </a:rPr>
              <a:t>	- Instrumenteret</a:t>
            </a:r>
          </a:p>
          <a:p>
            <a:pPr algn="l"/>
            <a:r>
              <a:rPr lang="da-DK" sz="3600" dirty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da-DK" sz="3600" dirty="0" err="1">
                <a:latin typeface="Arial" panose="020B0604020202020204" pitchFamily="34" charset="0"/>
                <a:cs typeface="Arial" panose="020B0604020202020204" pitchFamily="34" charset="0"/>
              </a:rPr>
              <a:t>Uinstrumenteret</a:t>
            </a:r>
            <a:endParaRPr lang="da-DK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3600" dirty="0">
                <a:latin typeface="Arial" panose="020B0604020202020204" pitchFamily="34" charset="0"/>
                <a:cs typeface="Arial" panose="020B0604020202020204" pitchFamily="34" charset="0"/>
              </a:rPr>
              <a:t>Dekompression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3600" dirty="0">
                <a:latin typeface="Arial" panose="020B0604020202020204" pitchFamily="34" charset="0"/>
                <a:cs typeface="Arial" panose="020B0604020202020204" pitchFamily="34" charset="0"/>
              </a:rPr>
              <a:t>Ryg fraktur, konservativt behandlet</a:t>
            </a:r>
          </a:p>
        </p:txBody>
      </p:sp>
    </p:spTree>
    <p:extLst>
      <p:ext uri="{BB962C8B-B14F-4D97-AF65-F5344CB8AC3E}">
        <p14:creationId xmlns:p14="http://schemas.microsoft.com/office/powerpoint/2010/main" val="1740466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505E4D-50E4-4A9E-AAE6-544860DBF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>
                <a:latin typeface="Arial" panose="020B0604020202020204" pitchFamily="34" charset="0"/>
                <a:cs typeface="Arial" panose="020B0604020202020204" pitchFamily="34" charset="0"/>
              </a:rPr>
              <a:t>Restriktioner </a:t>
            </a:r>
            <a:r>
              <a:rPr lang="da-DK" b="1" dirty="0" err="1">
                <a:latin typeface="Arial" panose="020B0604020202020204" pitchFamily="34" charset="0"/>
                <a:cs typeface="Arial" panose="020B0604020202020204" pitchFamily="34" charset="0"/>
              </a:rPr>
              <a:t>dese</a:t>
            </a:r>
            <a:r>
              <a:rPr lang="da-DK" b="1" dirty="0">
                <a:latin typeface="Arial" panose="020B0604020202020204" pitchFamily="34" charset="0"/>
                <a:cs typeface="Arial" panose="020B0604020202020204" pitchFamily="34" charset="0"/>
              </a:rPr>
              <a:t> 3 mdr. post-OP.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073C6D2-4B4C-4900-8A51-44867481A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Både instrumenteret og </a:t>
            </a:r>
            <a:r>
              <a:rPr lang="da-DK" sz="3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uinstrumenteret</a:t>
            </a:r>
            <a:r>
              <a:rPr lang="da-DK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da-DK" sz="32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dese</a:t>
            </a:r>
            <a:r>
              <a:rPr lang="da-DK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da-DK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Undgå for meget fleksion</a:t>
            </a:r>
          </a:p>
          <a:p>
            <a:r>
              <a:rPr lang="da-DK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Undgå vrid/rotationer</a:t>
            </a:r>
          </a:p>
          <a:p>
            <a:r>
              <a:rPr lang="da-DK" sz="3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Undgå løft over 2-5 kg</a:t>
            </a:r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3526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79BC87-7025-4DA3-8646-2307A05C8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Forløb og restriktioner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BF924DA-A22D-48C1-A06B-40465EBF5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6 uger motionscykel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3 mdr. cykle udendørs.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6 mdr. træningsmaskiner.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1 år kontaktsport.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Bilkørsel kan være afhængig af GOP/hospital (obs. Smertestillende medicin).</a:t>
            </a: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95565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669</Words>
  <Application>Microsoft Office PowerPoint</Application>
  <PresentationFormat>Widescreen</PresentationFormat>
  <Paragraphs>122</Paragraphs>
  <Slides>19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Verdana</vt:lpstr>
      <vt:lpstr>Wingdings</vt:lpstr>
      <vt:lpstr>Office-tema</vt:lpstr>
      <vt:lpstr>Spondylodese &amp; Dekompression</vt:lpstr>
      <vt:lpstr>Dagens program:</vt:lpstr>
      <vt:lpstr>Operationstyper:</vt:lpstr>
      <vt:lpstr>Spondylodese</vt:lpstr>
      <vt:lpstr>Spondylodese</vt:lpstr>
      <vt:lpstr>Spondylodese</vt:lpstr>
      <vt:lpstr>Restriktioner:</vt:lpstr>
      <vt:lpstr>Restriktioner dese 3 mdr. post-OP.</vt:lpstr>
      <vt:lpstr>Forløb og restriktioner</vt:lpstr>
      <vt:lpstr>Vævsheling</vt:lpstr>
      <vt:lpstr>Genoptræningsplaner (GOP):</vt:lpstr>
      <vt:lpstr>Genoptræningsplaner (GOP):</vt:lpstr>
      <vt:lpstr>Første gangs samtale/undersøgelse</vt:lpstr>
      <vt:lpstr>Førstegangssamtale/undersøgelse</vt:lpstr>
      <vt:lpstr>Objektiv undersøgelse</vt:lpstr>
      <vt:lpstr>Kroppens og borgers reaktioner på operation:</vt:lpstr>
      <vt:lpstr>Gruppeopgave</vt:lpstr>
      <vt:lpstr>Vores tilgang og andre muligheder:</vt:lpstr>
      <vt:lpstr>Tak for i dag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Spondylodese &amp; Dekompression</dc:title>
  <dc:creator>Henriette Gam Rasmussen</dc:creator>
  <cp:lastModifiedBy>Henriette Gam Rasmussen</cp:lastModifiedBy>
  <cp:revision>28</cp:revision>
  <cp:lastPrinted>2018-01-09T14:10:48Z</cp:lastPrinted>
  <dcterms:created xsi:type="dcterms:W3CDTF">2017-12-01T11:45:12Z</dcterms:created>
  <dcterms:modified xsi:type="dcterms:W3CDTF">2018-01-18T14:42:45Z</dcterms:modified>
</cp:coreProperties>
</file>